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l" rtl="0" fontAlgn="base">
      <a:spcBef>
        <a:spcPct val="0"/>
      </a:spcBef>
      <a:spcAft>
        <a:spcPct val="0"/>
      </a:spcAft>
      <a:defRPr sz="3800" kern="1200">
        <a:solidFill>
          <a:schemeClr val="tx1"/>
        </a:solidFill>
        <a:latin typeface="Arial" charset="0"/>
        <a:ea typeface="+mn-ea"/>
        <a:cs typeface="+mn-cs"/>
      </a:defRPr>
    </a:lvl1pPr>
    <a:lvl2pPr marL="457200" algn="l" rtl="0" fontAlgn="base">
      <a:spcBef>
        <a:spcPct val="0"/>
      </a:spcBef>
      <a:spcAft>
        <a:spcPct val="0"/>
      </a:spcAft>
      <a:defRPr sz="3800" kern="1200">
        <a:solidFill>
          <a:schemeClr val="tx1"/>
        </a:solidFill>
        <a:latin typeface="Arial" charset="0"/>
        <a:ea typeface="+mn-ea"/>
        <a:cs typeface="+mn-cs"/>
      </a:defRPr>
    </a:lvl2pPr>
    <a:lvl3pPr marL="914400" algn="l" rtl="0" fontAlgn="base">
      <a:spcBef>
        <a:spcPct val="0"/>
      </a:spcBef>
      <a:spcAft>
        <a:spcPct val="0"/>
      </a:spcAft>
      <a:defRPr sz="3800" kern="1200">
        <a:solidFill>
          <a:schemeClr val="tx1"/>
        </a:solidFill>
        <a:latin typeface="Arial" charset="0"/>
        <a:ea typeface="+mn-ea"/>
        <a:cs typeface="+mn-cs"/>
      </a:defRPr>
    </a:lvl3pPr>
    <a:lvl4pPr marL="1371600" algn="l" rtl="0" fontAlgn="base">
      <a:spcBef>
        <a:spcPct val="0"/>
      </a:spcBef>
      <a:spcAft>
        <a:spcPct val="0"/>
      </a:spcAft>
      <a:defRPr sz="3800" kern="1200">
        <a:solidFill>
          <a:schemeClr val="tx1"/>
        </a:solidFill>
        <a:latin typeface="Arial" charset="0"/>
        <a:ea typeface="+mn-ea"/>
        <a:cs typeface="+mn-cs"/>
      </a:defRPr>
    </a:lvl4pPr>
    <a:lvl5pPr marL="1828800" algn="l" rtl="0" fontAlgn="base">
      <a:spcBef>
        <a:spcPct val="0"/>
      </a:spcBef>
      <a:spcAft>
        <a:spcPct val="0"/>
      </a:spcAft>
      <a:defRPr sz="3800" kern="1200">
        <a:solidFill>
          <a:schemeClr val="tx1"/>
        </a:solidFill>
        <a:latin typeface="Arial" charset="0"/>
        <a:ea typeface="+mn-ea"/>
        <a:cs typeface="+mn-cs"/>
      </a:defRPr>
    </a:lvl5pPr>
    <a:lvl6pPr marL="2286000" algn="l" defTabSz="914400" rtl="0" eaLnBrk="1" latinLnBrk="0" hangingPunct="1">
      <a:defRPr sz="3800" kern="1200">
        <a:solidFill>
          <a:schemeClr val="tx1"/>
        </a:solidFill>
        <a:latin typeface="Arial" charset="0"/>
        <a:ea typeface="+mn-ea"/>
        <a:cs typeface="+mn-cs"/>
      </a:defRPr>
    </a:lvl6pPr>
    <a:lvl7pPr marL="2743200" algn="l" defTabSz="914400" rtl="0" eaLnBrk="1" latinLnBrk="0" hangingPunct="1">
      <a:defRPr sz="3800" kern="1200">
        <a:solidFill>
          <a:schemeClr val="tx1"/>
        </a:solidFill>
        <a:latin typeface="Arial" charset="0"/>
        <a:ea typeface="+mn-ea"/>
        <a:cs typeface="+mn-cs"/>
      </a:defRPr>
    </a:lvl7pPr>
    <a:lvl8pPr marL="3200400" algn="l" defTabSz="914400" rtl="0" eaLnBrk="1" latinLnBrk="0" hangingPunct="1">
      <a:defRPr sz="3800" kern="1200">
        <a:solidFill>
          <a:schemeClr val="tx1"/>
        </a:solidFill>
        <a:latin typeface="Arial" charset="0"/>
        <a:ea typeface="+mn-ea"/>
        <a:cs typeface="+mn-cs"/>
      </a:defRPr>
    </a:lvl8pPr>
    <a:lvl9pPr marL="3657600" algn="l" defTabSz="914400" rtl="0" eaLnBrk="1" latinLnBrk="0" hangingPunct="1">
      <a:defRPr sz="3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DDDDDD"/>
    <a:srgbClr val="336600"/>
    <a:srgbClr val="669900"/>
    <a:srgbClr val="87C5CB"/>
    <a:srgbClr val="5BFFFF"/>
    <a:srgbClr val="808000"/>
    <a:srgbClr val="D1F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199" autoAdjust="0"/>
  </p:normalViewPr>
  <p:slideViewPr>
    <p:cSldViewPr>
      <p:cViewPr>
        <p:scale>
          <a:sx n="33" d="100"/>
          <a:sy n="33" d="100"/>
        </p:scale>
        <p:origin x="-1086" y="75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EF0B101C-5B19-41DF-95FA-44D4EFB69F3E}" type="slidenum">
              <a:rPr lang="en-US"/>
              <a:pPr>
                <a:defRPr/>
              </a:pPr>
              <a:t>‹#›</a:t>
            </a:fld>
            <a:endParaRPr lang="en-US"/>
          </a:p>
        </p:txBody>
      </p:sp>
    </p:spTree>
    <p:extLst>
      <p:ext uri="{BB962C8B-B14F-4D97-AF65-F5344CB8AC3E}">
        <p14:creationId xmlns:p14="http://schemas.microsoft.com/office/powerpoint/2010/main" val="2622145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fld id="{7A2CC637-DC1A-422E-A939-061D6EB1999F}" type="slidenum">
              <a:rPr lang="en-US" sz="1200" smtClean="0"/>
              <a:pPr eaLnBrk="1" hangingPunct="1"/>
              <a:t>1</a:t>
            </a:fld>
            <a:endParaRPr lang="en-US" sz="120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66EC8B-BBB8-4627-9C12-106BEB3A0DF5}" type="slidenum">
              <a:rPr lang="en-US"/>
              <a:pPr>
                <a:defRPr/>
              </a:pPr>
              <a:t>‹#›</a:t>
            </a:fld>
            <a:endParaRPr lang="en-US"/>
          </a:p>
        </p:txBody>
      </p:sp>
    </p:spTree>
    <p:extLst>
      <p:ext uri="{BB962C8B-B14F-4D97-AF65-F5344CB8AC3E}">
        <p14:creationId xmlns:p14="http://schemas.microsoft.com/office/powerpoint/2010/main" val="313396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234283-AEA1-4D3F-B3F2-5B52F9B989F1}" type="slidenum">
              <a:rPr lang="en-US"/>
              <a:pPr>
                <a:defRPr/>
              </a:pPr>
              <a:t>‹#›</a:t>
            </a:fld>
            <a:endParaRPr lang="en-US"/>
          </a:p>
        </p:txBody>
      </p:sp>
    </p:spTree>
    <p:extLst>
      <p:ext uri="{BB962C8B-B14F-4D97-AF65-F5344CB8AC3E}">
        <p14:creationId xmlns:p14="http://schemas.microsoft.com/office/powerpoint/2010/main" val="357224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9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089DEA-2323-4D0E-9147-0F2C5E83A597}" type="slidenum">
              <a:rPr lang="en-US"/>
              <a:pPr>
                <a:defRPr/>
              </a:pPr>
              <a:t>‹#›</a:t>
            </a:fld>
            <a:endParaRPr lang="en-US"/>
          </a:p>
        </p:txBody>
      </p:sp>
    </p:spTree>
    <p:extLst>
      <p:ext uri="{BB962C8B-B14F-4D97-AF65-F5344CB8AC3E}">
        <p14:creationId xmlns:p14="http://schemas.microsoft.com/office/powerpoint/2010/main" val="268977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93925" y="7680325"/>
            <a:ext cx="19675475" cy="2172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22021800" y="7680325"/>
            <a:ext cx="19675475" cy="217265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B8299C-17B3-44B1-B052-CEACAA9A4E37}" type="slidenum">
              <a:rPr lang="en-US"/>
              <a:pPr>
                <a:defRPr/>
              </a:pPr>
              <a:t>‹#›</a:t>
            </a:fld>
            <a:endParaRPr lang="en-US"/>
          </a:p>
        </p:txBody>
      </p:sp>
    </p:spTree>
    <p:extLst>
      <p:ext uri="{BB962C8B-B14F-4D97-AF65-F5344CB8AC3E}">
        <p14:creationId xmlns:p14="http://schemas.microsoft.com/office/powerpoint/2010/main" val="17119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36CE8-E330-4415-86D5-40687388B761}" type="slidenum">
              <a:rPr lang="en-US"/>
              <a:pPr>
                <a:defRPr/>
              </a:pPr>
              <a:t>‹#›</a:t>
            </a:fld>
            <a:endParaRPr lang="en-US"/>
          </a:p>
        </p:txBody>
      </p:sp>
    </p:spTree>
    <p:extLst>
      <p:ext uri="{BB962C8B-B14F-4D97-AF65-F5344CB8AC3E}">
        <p14:creationId xmlns:p14="http://schemas.microsoft.com/office/powerpoint/2010/main" val="3952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553DCF-3D02-4D8F-8D3C-0C7DB05EE75B}" type="slidenum">
              <a:rPr lang="en-US"/>
              <a:pPr>
                <a:defRPr/>
              </a:pPr>
              <a:t>‹#›</a:t>
            </a:fld>
            <a:endParaRPr lang="en-US"/>
          </a:p>
        </p:txBody>
      </p:sp>
    </p:spTree>
    <p:extLst>
      <p:ext uri="{BB962C8B-B14F-4D97-AF65-F5344CB8AC3E}">
        <p14:creationId xmlns:p14="http://schemas.microsoft.com/office/powerpoint/2010/main" val="412220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B7629D-8165-47E0-B437-113E0B87556C}" type="slidenum">
              <a:rPr lang="en-US"/>
              <a:pPr>
                <a:defRPr/>
              </a:pPr>
              <a:t>‹#›</a:t>
            </a:fld>
            <a:endParaRPr lang="en-US"/>
          </a:p>
        </p:txBody>
      </p:sp>
    </p:spTree>
    <p:extLst>
      <p:ext uri="{BB962C8B-B14F-4D97-AF65-F5344CB8AC3E}">
        <p14:creationId xmlns:p14="http://schemas.microsoft.com/office/powerpoint/2010/main" val="373310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CF128F-276E-4E05-B2AB-A7A5F140BC4B}" type="slidenum">
              <a:rPr lang="en-US"/>
              <a:pPr>
                <a:defRPr/>
              </a:pPr>
              <a:t>‹#›</a:t>
            </a:fld>
            <a:endParaRPr lang="en-US"/>
          </a:p>
        </p:txBody>
      </p:sp>
    </p:spTree>
    <p:extLst>
      <p:ext uri="{BB962C8B-B14F-4D97-AF65-F5344CB8AC3E}">
        <p14:creationId xmlns:p14="http://schemas.microsoft.com/office/powerpoint/2010/main" val="284433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19DEC3-FA4E-4D04-9763-B97364C9A957}" type="slidenum">
              <a:rPr lang="en-US"/>
              <a:pPr>
                <a:defRPr/>
              </a:pPr>
              <a:t>‹#›</a:t>
            </a:fld>
            <a:endParaRPr lang="en-US"/>
          </a:p>
        </p:txBody>
      </p:sp>
    </p:spTree>
    <p:extLst>
      <p:ext uri="{BB962C8B-B14F-4D97-AF65-F5344CB8AC3E}">
        <p14:creationId xmlns:p14="http://schemas.microsoft.com/office/powerpoint/2010/main" val="72949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15C58A-C8E9-4705-94F0-1509B43988E4}" type="slidenum">
              <a:rPr lang="en-US"/>
              <a:pPr>
                <a:defRPr/>
              </a:pPr>
              <a:t>‹#›</a:t>
            </a:fld>
            <a:endParaRPr lang="en-US"/>
          </a:p>
        </p:txBody>
      </p:sp>
    </p:spTree>
    <p:extLst>
      <p:ext uri="{BB962C8B-B14F-4D97-AF65-F5344CB8AC3E}">
        <p14:creationId xmlns:p14="http://schemas.microsoft.com/office/powerpoint/2010/main" val="130321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408867-3901-4435-8F06-FADE497E80A6}" type="slidenum">
              <a:rPr lang="en-US"/>
              <a:pPr>
                <a:defRPr/>
              </a:pPr>
              <a:t>‹#›</a:t>
            </a:fld>
            <a:endParaRPr lang="en-US"/>
          </a:p>
        </p:txBody>
      </p:sp>
    </p:spTree>
    <p:extLst>
      <p:ext uri="{BB962C8B-B14F-4D97-AF65-F5344CB8AC3E}">
        <p14:creationId xmlns:p14="http://schemas.microsoft.com/office/powerpoint/2010/main" val="207894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512EE-96A2-4FE9-BA9E-76EF90F4733F}" type="slidenum">
              <a:rPr lang="en-US"/>
              <a:pPr>
                <a:defRPr/>
              </a:pPr>
              <a:t>‹#›</a:t>
            </a:fld>
            <a:endParaRPr lang="en-US"/>
          </a:p>
        </p:txBody>
      </p:sp>
    </p:spTree>
    <p:extLst>
      <p:ext uri="{BB962C8B-B14F-4D97-AF65-F5344CB8AC3E}">
        <p14:creationId xmlns:p14="http://schemas.microsoft.com/office/powerpoint/2010/main" val="79466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7680325"/>
            <a:ext cx="39503350" cy="2172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9978350"/>
            <a:ext cx="10242550" cy="2286000"/>
          </a:xfrm>
          <a:prstGeom prst="rect">
            <a:avLst/>
          </a:prstGeom>
          <a:noFill/>
          <a:ln>
            <a:noFill/>
          </a:ln>
          <a:effectLst/>
          <a:extLst/>
        </p:spPr>
        <p:txBody>
          <a:bodyPr vert="horz" wrap="square" lIns="470207" tIns="235104" rIns="470207" bIns="235104" numCol="1" anchor="t" anchorCtr="0" compatLnSpc="1">
            <a:prstTxWarp prst="textNoShape">
              <a:avLst/>
            </a:prstTxWarp>
          </a:bodyPr>
          <a:lstStyle>
            <a:lvl1pPr>
              <a:defRPr sz="7100"/>
            </a:lvl1pPr>
          </a:lstStyle>
          <a:p>
            <a:pPr>
              <a:defRPr/>
            </a:pPr>
            <a:endParaRPr lang="en-US"/>
          </a:p>
        </p:txBody>
      </p:sp>
      <p:sp>
        <p:nvSpPr>
          <p:cNvPr id="1029" name="Rectangle 5"/>
          <p:cNvSpPr>
            <a:spLocks noGrp="1" noChangeArrowheads="1"/>
          </p:cNvSpPr>
          <p:nvPr>
            <p:ph type="ftr" sz="quarter" idx="3"/>
          </p:nvPr>
        </p:nvSpPr>
        <p:spPr bwMode="auto">
          <a:xfrm>
            <a:off x="14995525" y="29978350"/>
            <a:ext cx="13900150" cy="2286000"/>
          </a:xfrm>
          <a:prstGeom prst="rect">
            <a:avLst/>
          </a:prstGeom>
          <a:noFill/>
          <a:ln>
            <a:noFill/>
          </a:ln>
          <a:effectLst/>
          <a:extLst/>
        </p:spPr>
        <p:txBody>
          <a:bodyPr vert="horz" wrap="square" lIns="470207" tIns="235104" rIns="470207" bIns="235104" numCol="1" anchor="t" anchorCtr="0" compatLnSpc="1">
            <a:prstTxWarp prst="textNoShape">
              <a:avLst/>
            </a:prstTxWarp>
          </a:bodyPr>
          <a:lstStyle>
            <a:lvl1pPr algn="ctr">
              <a:defRPr sz="7100"/>
            </a:lvl1pPr>
          </a:lstStyle>
          <a:p>
            <a:pPr>
              <a:defRPr/>
            </a:pPr>
            <a:endParaRPr lang="en-US"/>
          </a:p>
        </p:txBody>
      </p:sp>
      <p:sp>
        <p:nvSpPr>
          <p:cNvPr id="1030" name="Rectangle 6"/>
          <p:cNvSpPr>
            <a:spLocks noGrp="1" noChangeArrowheads="1"/>
          </p:cNvSpPr>
          <p:nvPr>
            <p:ph type="sldNum" sz="quarter" idx="4"/>
          </p:nvPr>
        </p:nvSpPr>
        <p:spPr bwMode="auto">
          <a:xfrm>
            <a:off x="31454725" y="29978350"/>
            <a:ext cx="10242550" cy="2286000"/>
          </a:xfrm>
          <a:prstGeom prst="rect">
            <a:avLst/>
          </a:prstGeom>
          <a:noFill/>
          <a:ln>
            <a:noFill/>
          </a:ln>
          <a:effectLst/>
          <a:extLst/>
        </p:spPr>
        <p:txBody>
          <a:bodyPr vert="horz" wrap="square" lIns="470207" tIns="235104" rIns="470207" bIns="235104" numCol="1" anchor="t" anchorCtr="0" compatLnSpc="1">
            <a:prstTxWarp prst="textNoShape">
              <a:avLst/>
            </a:prstTxWarp>
          </a:bodyPr>
          <a:lstStyle>
            <a:lvl1pPr algn="r">
              <a:defRPr sz="7100"/>
            </a:lvl1pPr>
          </a:lstStyle>
          <a:p>
            <a:pPr>
              <a:defRPr/>
            </a:pPr>
            <a:fld id="{FF7C6C35-3651-4A3B-AC3C-B07F3644F3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charset="0"/>
        </a:defRPr>
      </a:lvl2pPr>
      <a:lvl3pPr algn="ctr" defTabSz="4703763" rtl="0" eaLnBrk="0" fontAlgn="base" hangingPunct="0">
        <a:spcBef>
          <a:spcPct val="0"/>
        </a:spcBef>
        <a:spcAft>
          <a:spcPct val="0"/>
        </a:spcAft>
        <a:defRPr sz="22700">
          <a:solidFill>
            <a:schemeClr val="tx2"/>
          </a:solidFill>
          <a:latin typeface="Arial" charset="0"/>
        </a:defRPr>
      </a:lvl3pPr>
      <a:lvl4pPr algn="ctr" defTabSz="4703763" rtl="0" eaLnBrk="0" fontAlgn="base" hangingPunct="0">
        <a:spcBef>
          <a:spcPct val="0"/>
        </a:spcBef>
        <a:spcAft>
          <a:spcPct val="0"/>
        </a:spcAft>
        <a:defRPr sz="22700">
          <a:solidFill>
            <a:schemeClr val="tx2"/>
          </a:solidFill>
          <a:latin typeface="Arial" charset="0"/>
        </a:defRPr>
      </a:lvl4pPr>
      <a:lvl5pPr algn="ctr" defTabSz="4703763" rtl="0" eaLnBrk="0" fontAlgn="base" hangingPunct="0">
        <a:spcBef>
          <a:spcPct val="0"/>
        </a:spcBef>
        <a:spcAft>
          <a:spcPct val="0"/>
        </a:spcAft>
        <a:defRPr sz="22700">
          <a:solidFill>
            <a:schemeClr val="tx2"/>
          </a:solidFill>
          <a:latin typeface="Arial" charset="0"/>
        </a:defRPr>
      </a:lvl5pPr>
      <a:lvl6pPr marL="457200" algn="ctr" defTabSz="4703763" rtl="0" fontAlgn="base">
        <a:spcBef>
          <a:spcPct val="0"/>
        </a:spcBef>
        <a:spcAft>
          <a:spcPct val="0"/>
        </a:spcAft>
        <a:defRPr sz="22700">
          <a:solidFill>
            <a:schemeClr val="tx2"/>
          </a:solidFill>
          <a:latin typeface="Arial" charset="0"/>
        </a:defRPr>
      </a:lvl6pPr>
      <a:lvl7pPr marL="914400" algn="ctr" defTabSz="4703763" rtl="0" fontAlgn="base">
        <a:spcBef>
          <a:spcPct val="0"/>
        </a:spcBef>
        <a:spcAft>
          <a:spcPct val="0"/>
        </a:spcAft>
        <a:defRPr sz="22700">
          <a:solidFill>
            <a:schemeClr val="tx2"/>
          </a:solidFill>
          <a:latin typeface="Arial" charset="0"/>
        </a:defRPr>
      </a:lvl7pPr>
      <a:lvl8pPr marL="1371600" algn="ctr" defTabSz="4703763" rtl="0" fontAlgn="base">
        <a:spcBef>
          <a:spcPct val="0"/>
        </a:spcBef>
        <a:spcAft>
          <a:spcPct val="0"/>
        </a:spcAft>
        <a:defRPr sz="22700">
          <a:solidFill>
            <a:schemeClr val="tx2"/>
          </a:solidFill>
          <a:latin typeface="Arial" charset="0"/>
        </a:defRPr>
      </a:lvl8pPr>
      <a:lvl9pPr marL="1828800" algn="ctr" defTabSz="4703763" rtl="0" fontAlgn="base">
        <a:spcBef>
          <a:spcPct val="0"/>
        </a:spcBef>
        <a:spcAft>
          <a:spcPct val="0"/>
        </a:spcAft>
        <a:defRPr sz="22700">
          <a:solidFill>
            <a:schemeClr val="tx2"/>
          </a:solidFill>
          <a:latin typeface="Arial" charset="0"/>
        </a:defRPr>
      </a:lvl9pPr>
    </p:titleStyle>
    <p:bodyStyle>
      <a:lvl1pPr marL="1762125" indent="-1762125"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75338" indent="-1171575" algn="l" defTabSz="4703763" rtl="0" eaLnBrk="0" fontAlgn="base" hangingPunct="0">
        <a:spcBef>
          <a:spcPct val="20000"/>
        </a:spcBef>
        <a:spcAft>
          <a:spcPct val="0"/>
        </a:spcAft>
        <a:buChar char="•"/>
        <a:defRPr sz="12400">
          <a:solidFill>
            <a:schemeClr val="tx1"/>
          </a:solidFill>
          <a:latin typeface="+mn-lt"/>
        </a:defRPr>
      </a:lvl3pPr>
      <a:lvl4pPr marL="8228013" indent="-1173163" algn="l" defTabSz="4703763" rtl="0" eaLnBrk="0" fontAlgn="base" hangingPunct="0">
        <a:spcBef>
          <a:spcPct val="20000"/>
        </a:spcBef>
        <a:spcAft>
          <a:spcPct val="0"/>
        </a:spcAft>
        <a:buChar char="–"/>
        <a:defRPr sz="10300">
          <a:solidFill>
            <a:schemeClr val="tx1"/>
          </a:solidFill>
          <a:latin typeface="+mn-lt"/>
        </a:defRPr>
      </a:lvl4pPr>
      <a:lvl5pPr marL="10582275" indent="-1176338" algn="l" defTabSz="4703763" rtl="0" eaLnBrk="0" fontAlgn="base" hangingPunct="0">
        <a:spcBef>
          <a:spcPct val="20000"/>
        </a:spcBef>
        <a:spcAft>
          <a:spcPct val="0"/>
        </a:spcAft>
        <a:buChar char="»"/>
        <a:defRPr sz="10300">
          <a:solidFill>
            <a:schemeClr val="tx1"/>
          </a:solidFill>
          <a:latin typeface="+mn-lt"/>
        </a:defRPr>
      </a:lvl5pPr>
      <a:lvl6pPr marL="11039475" indent="-1176338" algn="l" defTabSz="4703763" rtl="0" fontAlgn="base">
        <a:spcBef>
          <a:spcPct val="20000"/>
        </a:spcBef>
        <a:spcAft>
          <a:spcPct val="0"/>
        </a:spcAft>
        <a:buChar char="»"/>
        <a:defRPr sz="10300">
          <a:solidFill>
            <a:schemeClr val="tx1"/>
          </a:solidFill>
          <a:latin typeface="+mn-lt"/>
        </a:defRPr>
      </a:lvl6pPr>
      <a:lvl7pPr marL="11496675" indent="-1176338" algn="l" defTabSz="4703763" rtl="0" fontAlgn="base">
        <a:spcBef>
          <a:spcPct val="20000"/>
        </a:spcBef>
        <a:spcAft>
          <a:spcPct val="0"/>
        </a:spcAft>
        <a:buChar char="»"/>
        <a:defRPr sz="10300">
          <a:solidFill>
            <a:schemeClr val="tx1"/>
          </a:solidFill>
          <a:latin typeface="+mn-lt"/>
        </a:defRPr>
      </a:lvl7pPr>
      <a:lvl8pPr marL="11953875" indent="-1176338" algn="l" defTabSz="4703763" rtl="0" fontAlgn="base">
        <a:spcBef>
          <a:spcPct val="20000"/>
        </a:spcBef>
        <a:spcAft>
          <a:spcPct val="0"/>
        </a:spcAft>
        <a:buChar char="»"/>
        <a:defRPr sz="10300">
          <a:solidFill>
            <a:schemeClr val="tx1"/>
          </a:solidFill>
          <a:latin typeface="+mn-lt"/>
        </a:defRPr>
      </a:lvl8pPr>
      <a:lvl9pPr marL="12411075" indent="-1176338" algn="l" defTabSz="4703763"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7C5CB"/>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13"/>
          <p:cNvSpPr>
            <a:spLocks noGrp="1" noChangeArrowheads="1"/>
          </p:cNvSpPr>
          <p:nvPr>
            <p:ph type="title"/>
          </p:nvPr>
        </p:nvSpPr>
        <p:spPr>
          <a:solidFill>
            <a:srgbClr val="008080"/>
          </a:solidFill>
          <a:ln w="60325" cap="flat">
            <a:solidFill>
              <a:srgbClr val="669900"/>
            </a:solidFill>
            <a:miter lim="800000"/>
            <a:headEnd/>
            <a:tailEnd/>
          </a:ln>
        </p:spPr>
        <p:txBody>
          <a:bodyPr/>
          <a:lstStyle/>
          <a:p>
            <a:pPr eaLnBrk="1" hangingPunct="1"/>
            <a:r>
              <a:rPr lang="en-US" sz="11300" b="1" dirty="0" smtClean="0">
                <a:solidFill>
                  <a:schemeClr val="bg1"/>
                </a:solidFill>
                <a:latin typeface="Lucida Bright" pitchFamily="18" charset="0"/>
              </a:rPr>
              <a:t>Pressure System Design</a:t>
            </a:r>
            <a:r>
              <a:rPr lang="en-US" sz="6000" dirty="0" smtClean="0">
                <a:latin typeface="Lucida Bright" pitchFamily="18" charset="0"/>
              </a:rPr>
              <a:t/>
            </a:r>
            <a:br>
              <a:rPr lang="en-US" sz="6000" dirty="0" smtClean="0">
                <a:latin typeface="Lucida Bright" pitchFamily="18" charset="0"/>
              </a:rPr>
            </a:br>
            <a:r>
              <a:rPr lang="en-US" sz="7200" dirty="0" smtClean="0">
                <a:solidFill>
                  <a:schemeClr val="bg1"/>
                </a:solidFill>
                <a:latin typeface="Lucida Bright" pitchFamily="18" charset="0"/>
              </a:rPr>
              <a:t>Trent </a:t>
            </a:r>
            <a:r>
              <a:rPr lang="en-US" sz="7200" dirty="0" err="1" smtClean="0">
                <a:solidFill>
                  <a:schemeClr val="bg1"/>
                </a:solidFill>
                <a:latin typeface="Lucida Bright" pitchFamily="18" charset="0"/>
              </a:rPr>
              <a:t>Amstutz</a:t>
            </a:r>
            <a:r>
              <a:rPr lang="en-US" sz="7200" i="1" dirty="0" smtClean="0">
                <a:solidFill>
                  <a:schemeClr val="bg1"/>
                </a:solidFill>
                <a:latin typeface="Lucida Bright" pitchFamily="18" charset="0"/>
              </a:rPr>
              <a:t/>
            </a:r>
            <a:br>
              <a:rPr lang="en-US" sz="7200" i="1" dirty="0" smtClean="0">
                <a:solidFill>
                  <a:schemeClr val="bg1"/>
                </a:solidFill>
                <a:latin typeface="Lucida Bright" pitchFamily="18" charset="0"/>
              </a:rPr>
            </a:br>
            <a:r>
              <a:rPr lang="en-US" sz="7200" dirty="0" smtClean="0">
                <a:solidFill>
                  <a:schemeClr val="bg1"/>
                </a:solidFill>
                <a:latin typeface="Lucida Bright" pitchFamily="18" charset="0"/>
              </a:rPr>
              <a:t>Cincinnati Country Day School, High School Chemistry</a:t>
            </a:r>
          </a:p>
        </p:txBody>
      </p:sp>
      <p:sp>
        <p:nvSpPr>
          <p:cNvPr id="2051" name="Rectangle 17"/>
          <p:cNvSpPr>
            <a:spLocks noChangeArrowheads="1"/>
          </p:cNvSpPr>
          <p:nvPr/>
        </p:nvSpPr>
        <p:spPr bwMode="auto">
          <a:xfrm>
            <a:off x="457200" y="7429500"/>
            <a:ext cx="13893800" cy="1371600"/>
          </a:xfrm>
          <a:prstGeom prst="rect">
            <a:avLst/>
          </a:prstGeom>
          <a:solidFill>
            <a:srgbClr val="D1F0EF"/>
          </a:solidFill>
          <a:ln w="9525">
            <a:solidFill>
              <a:schemeClr val="tx1"/>
            </a:solidFill>
            <a:miter lim="800000"/>
            <a:headEnd/>
            <a:tailEnd/>
          </a:ln>
        </p:spPr>
        <p:txBody>
          <a:bodyPr wrap="none" lIns="171433" tIns="85716" rIns="171433" bIns="85716" anchor="ctr"/>
          <a:lstStyle/>
          <a:p>
            <a:pPr algn="ctr" defTabSz="4703763"/>
            <a:r>
              <a:rPr lang="en-US" sz="6400" b="1" dirty="0" smtClean="0">
                <a:solidFill>
                  <a:srgbClr val="008080"/>
                </a:solidFill>
                <a:latin typeface="Lucida Bright" pitchFamily="18" charset="0"/>
              </a:rPr>
              <a:t>Unit Overview</a:t>
            </a:r>
            <a:endParaRPr lang="en-US" sz="6400" b="1" dirty="0">
              <a:solidFill>
                <a:srgbClr val="008080"/>
              </a:solidFill>
              <a:latin typeface="Lucida Bright" pitchFamily="18" charset="0"/>
            </a:endParaRPr>
          </a:p>
        </p:txBody>
      </p:sp>
      <p:sp>
        <p:nvSpPr>
          <p:cNvPr id="2052" name="Rectangle 19"/>
          <p:cNvSpPr>
            <a:spLocks noChangeArrowheads="1"/>
          </p:cNvSpPr>
          <p:nvPr/>
        </p:nvSpPr>
        <p:spPr bwMode="auto">
          <a:xfrm>
            <a:off x="14814550" y="7467600"/>
            <a:ext cx="13893800" cy="1371600"/>
          </a:xfrm>
          <a:prstGeom prst="rect">
            <a:avLst/>
          </a:prstGeom>
          <a:solidFill>
            <a:srgbClr val="D1F0EF"/>
          </a:solidFill>
          <a:ln w="9525">
            <a:solidFill>
              <a:schemeClr val="tx1"/>
            </a:solidFill>
            <a:miter lim="800000"/>
            <a:headEnd/>
            <a:tailEnd/>
          </a:ln>
        </p:spPr>
        <p:txBody>
          <a:bodyPr wrap="none" lIns="171433" tIns="85716" rIns="171433" bIns="85716" anchor="ctr"/>
          <a:lstStyle/>
          <a:p>
            <a:pPr algn="ctr" defTabSz="4703763"/>
            <a:r>
              <a:rPr lang="en-US" sz="6400" b="1">
                <a:solidFill>
                  <a:srgbClr val="008080"/>
                </a:solidFill>
                <a:latin typeface="Lucida Bright" pitchFamily="18" charset="0"/>
              </a:rPr>
              <a:t>Unit Activity Implementation</a:t>
            </a:r>
          </a:p>
        </p:txBody>
      </p:sp>
      <p:sp>
        <p:nvSpPr>
          <p:cNvPr id="2053" name="Rectangle 20"/>
          <p:cNvSpPr>
            <a:spLocks noChangeArrowheads="1"/>
          </p:cNvSpPr>
          <p:nvPr/>
        </p:nvSpPr>
        <p:spPr bwMode="auto">
          <a:xfrm>
            <a:off x="29381450" y="7467600"/>
            <a:ext cx="13893800" cy="1371600"/>
          </a:xfrm>
          <a:prstGeom prst="rect">
            <a:avLst/>
          </a:prstGeom>
          <a:solidFill>
            <a:srgbClr val="D1F0EF"/>
          </a:solidFill>
          <a:ln w="9525">
            <a:solidFill>
              <a:schemeClr val="tx1"/>
            </a:solidFill>
            <a:miter lim="800000"/>
            <a:headEnd/>
            <a:tailEnd/>
          </a:ln>
        </p:spPr>
        <p:txBody>
          <a:bodyPr wrap="none" lIns="171433" tIns="85716" rIns="171433" bIns="85716" anchor="ctr"/>
          <a:lstStyle/>
          <a:p>
            <a:pPr algn="ctr" defTabSz="4703763"/>
            <a:r>
              <a:rPr lang="en-US" sz="6400" b="1" dirty="0">
                <a:solidFill>
                  <a:srgbClr val="008080"/>
                </a:solidFill>
                <a:latin typeface="Lucida Bright" pitchFamily="18" charset="0"/>
              </a:rPr>
              <a:t>Student </a:t>
            </a:r>
            <a:r>
              <a:rPr lang="en-US" sz="6400" b="1" dirty="0" smtClean="0">
                <a:solidFill>
                  <a:srgbClr val="008080"/>
                </a:solidFill>
                <a:latin typeface="Lucida Bright" pitchFamily="18" charset="0"/>
              </a:rPr>
              <a:t>Work</a:t>
            </a:r>
            <a:endParaRPr lang="en-US" sz="6400" b="1" dirty="0">
              <a:solidFill>
                <a:srgbClr val="008080"/>
              </a:solidFill>
              <a:latin typeface="Lucida Bright" pitchFamily="18" charset="0"/>
            </a:endParaRPr>
          </a:p>
        </p:txBody>
      </p:sp>
      <p:sp>
        <p:nvSpPr>
          <p:cNvPr id="2054" name="Text Box 21"/>
          <p:cNvSpPr txBox="1">
            <a:spLocks noChangeArrowheads="1"/>
          </p:cNvSpPr>
          <p:nvPr/>
        </p:nvSpPr>
        <p:spPr bwMode="auto">
          <a:xfrm>
            <a:off x="730250" y="16681450"/>
            <a:ext cx="132905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endParaRPr lang="en-US" sz="9200"/>
          </a:p>
        </p:txBody>
      </p:sp>
      <p:sp>
        <p:nvSpPr>
          <p:cNvPr id="2055" name="Text Box 22"/>
          <p:cNvSpPr txBox="1">
            <a:spLocks noChangeArrowheads="1"/>
          </p:cNvSpPr>
          <p:nvPr/>
        </p:nvSpPr>
        <p:spPr bwMode="auto">
          <a:xfrm>
            <a:off x="609600" y="16529050"/>
            <a:ext cx="1377632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endParaRPr lang="en-US" sz="9200"/>
          </a:p>
        </p:txBody>
      </p:sp>
      <p:sp>
        <p:nvSpPr>
          <p:cNvPr id="2056" name="Rectangle 25"/>
          <p:cNvSpPr>
            <a:spLocks noChangeArrowheads="1"/>
          </p:cNvSpPr>
          <p:nvPr/>
        </p:nvSpPr>
        <p:spPr bwMode="auto">
          <a:xfrm>
            <a:off x="592388" y="16139903"/>
            <a:ext cx="13893800" cy="1371600"/>
          </a:xfrm>
          <a:prstGeom prst="rect">
            <a:avLst/>
          </a:prstGeom>
          <a:solidFill>
            <a:srgbClr val="D1F0EF"/>
          </a:solidFill>
          <a:ln w="9525">
            <a:solidFill>
              <a:schemeClr val="tx1"/>
            </a:solidFill>
            <a:miter lim="800000"/>
            <a:headEnd/>
            <a:tailEnd/>
          </a:ln>
        </p:spPr>
        <p:txBody>
          <a:bodyPr wrap="none" lIns="171433" tIns="85716" rIns="171433" bIns="85716" anchor="ctr"/>
          <a:lstStyle/>
          <a:p>
            <a:pPr algn="ctr" defTabSz="4703763"/>
            <a:r>
              <a:rPr lang="en-US" sz="6400" b="1" dirty="0" smtClean="0">
                <a:solidFill>
                  <a:srgbClr val="008080"/>
                </a:solidFill>
                <a:latin typeface="Lucida Bright" pitchFamily="18" charset="0"/>
              </a:rPr>
              <a:t>Activity </a:t>
            </a:r>
            <a:r>
              <a:rPr lang="en-US" sz="6400" b="1" dirty="0">
                <a:solidFill>
                  <a:srgbClr val="008080"/>
                </a:solidFill>
                <a:latin typeface="Lucida Bright" pitchFamily="18" charset="0"/>
              </a:rPr>
              <a:t>Structure</a:t>
            </a:r>
          </a:p>
        </p:txBody>
      </p:sp>
      <p:sp>
        <p:nvSpPr>
          <p:cNvPr id="2057" name="Rectangle 26"/>
          <p:cNvSpPr>
            <a:spLocks noChangeArrowheads="1"/>
          </p:cNvSpPr>
          <p:nvPr/>
        </p:nvSpPr>
        <p:spPr bwMode="auto">
          <a:xfrm>
            <a:off x="29267150" y="23088600"/>
            <a:ext cx="13893800" cy="1371600"/>
          </a:xfrm>
          <a:prstGeom prst="rect">
            <a:avLst/>
          </a:prstGeom>
          <a:solidFill>
            <a:srgbClr val="D1F0EF"/>
          </a:solidFill>
          <a:ln w="9525">
            <a:solidFill>
              <a:schemeClr val="tx1"/>
            </a:solidFill>
            <a:miter lim="800000"/>
            <a:headEnd/>
            <a:tailEnd/>
          </a:ln>
        </p:spPr>
        <p:txBody>
          <a:bodyPr wrap="none" lIns="171433" tIns="85716" rIns="171433" bIns="85716" anchor="ctr"/>
          <a:lstStyle/>
          <a:p>
            <a:pPr algn="ctr" defTabSz="4703763"/>
            <a:r>
              <a:rPr lang="en-US" sz="6400" b="1">
                <a:solidFill>
                  <a:srgbClr val="008080"/>
                </a:solidFill>
                <a:latin typeface="Lucida Bright" pitchFamily="18" charset="0"/>
              </a:rPr>
              <a:t>Reflection and Conclusion</a:t>
            </a:r>
          </a:p>
        </p:txBody>
      </p:sp>
      <p:sp>
        <p:nvSpPr>
          <p:cNvPr id="2058" name="Rectangle 30"/>
          <p:cNvSpPr>
            <a:spLocks noChangeArrowheads="1"/>
          </p:cNvSpPr>
          <p:nvPr/>
        </p:nvSpPr>
        <p:spPr bwMode="auto">
          <a:xfrm>
            <a:off x="14814550" y="23048913"/>
            <a:ext cx="13893800" cy="1371600"/>
          </a:xfrm>
          <a:prstGeom prst="rect">
            <a:avLst/>
          </a:prstGeom>
          <a:solidFill>
            <a:srgbClr val="D1F0EF"/>
          </a:solidFill>
          <a:ln w="9525">
            <a:solidFill>
              <a:schemeClr val="tx1"/>
            </a:solidFill>
            <a:miter lim="800000"/>
            <a:headEnd/>
            <a:tailEnd/>
          </a:ln>
        </p:spPr>
        <p:txBody>
          <a:bodyPr wrap="none" lIns="171433" tIns="85716" rIns="171433" bIns="85716" anchor="ctr"/>
          <a:lstStyle/>
          <a:p>
            <a:pPr algn="ctr" defTabSz="4703763"/>
            <a:r>
              <a:rPr lang="en-US" sz="6400" b="1">
                <a:solidFill>
                  <a:srgbClr val="008080"/>
                </a:solidFill>
                <a:latin typeface="Lucida Bright" pitchFamily="18" charset="0"/>
              </a:rPr>
              <a:t>Engineering Design Process </a:t>
            </a:r>
          </a:p>
        </p:txBody>
      </p:sp>
      <p:sp>
        <p:nvSpPr>
          <p:cNvPr id="2059" name="Text Box 32"/>
          <p:cNvSpPr txBox="1">
            <a:spLocks noChangeArrowheads="1"/>
          </p:cNvSpPr>
          <p:nvPr/>
        </p:nvSpPr>
        <p:spPr bwMode="auto">
          <a:xfrm>
            <a:off x="873125" y="17953038"/>
            <a:ext cx="13411200" cy="1769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spcBef>
                <a:spcPct val="50000"/>
              </a:spcBef>
            </a:pPr>
            <a:r>
              <a:rPr lang="en-US" sz="5400" b="1" dirty="0" smtClean="0">
                <a:latin typeface="Lucida Bright" pitchFamily="18" charset="0"/>
              </a:rPr>
              <a:t>Title: Pressure System </a:t>
            </a:r>
            <a:r>
              <a:rPr lang="en-US" sz="5400" b="1" dirty="0">
                <a:latin typeface="Lucida Bright" pitchFamily="18" charset="0"/>
              </a:rPr>
              <a:t>D</a:t>
            </a:r>
            <a:r>
              <a:rPr lang="en-US" sz="5400" b="1" dirty="0" smtClean="0">
                <a:latin typeface="Lucida Bright" pitchFamily="18" charset="0"/>
              </a:rPr>
              <a:t>esign</a:t>
            </a:r>
          </a:p>
          <a:p>
            <a:pPr eaLnBrk="1" hangingPunct="1">
              <a:spcBef>
                <a:spcPct val="50000"/>
              </a:spcBef>
            </a:pPr>
            <a:r>
              <a:rPr lang="en-US" sz="5400" b="1" dirty="0" smtClean="0">
                <a:latin typeface="Lucida Bright" pitchFamily="18" charset="0"/>
              </a:rPr>
              <a:t>Guiding Questions: </a:t>
            </a:r>
            <a:endParaRPr lang="en-US" sz="5400" dirty="0" smtClean="0">
              <a:latin typeface="Lucida Bright" pitchFamily="18" charset="0"/>
            </a:endParaRPr>
          </a:p>
          <a:p>
            <a:pPr marL="685800" indent="-685800" eaLnBrk="1" hangingPunct="1">
              <a:spcBef>
                <a:spcPct val="50000"/>
              </a:spcBef>
              <a:buFont typeface="Arial"/>
              <a:buChar char="•"/>
            </a:pPr>
            <a:r>
              <a:rPr lang="en-US" sz="3200" dirty="0" smtClean="0">
                <a:latin typeface="Lucida Bright" panose="02040602050505020304" pitchFamily="18" charset="0"/>
              </a:rPr>
              <a:t>How can we safely transport industrial gases that pose serious environmental health and safety problems if released into the atmosphere?</a:t>
            </a:r>
          </a:p>
          <a:p>
            <a:pPr marL="685800" indent="-685800" eaLnBrk="1" hangingPunct="1">
              <a:spcBef>
                <a:spcPct val="50000"/>
              </a:spcBef>
              <a:buFont typeface="Arial"/>
              <a:buChar char="•"/>
            </a:pPr>
            <a:r>
              <a:rPr lang="en-US" sz="3200" dirty="0" smtClean="0">
                <a:latin typeface="Lucida Bright" panose="02040602050505020304" pitchFamily="18" charset="0"/>
              </a:rPr>
              <a:t>How can we calculate changes to a gas system?</a:t>
            </a:r>
          </a:p>
          <a:p>
            <a:pPr marL="685800" indent="-685800" eaLnBrk="1" hangingPunct="1">
              <a:spcBef>
                <a:spcPct val="50000"/>
              </a:spcBef>
              <a:buFont typeface="Arial"/>
              <a:buChar char="•"/>
            </a:pPr>
            <a:r>
              <a:rPr lang="en-US" sz="3200" dirty="0" smtClean="0">
                <a:latin typeface="Lucida Bright" panose="02040602050505020304" pitchFamily="18" charset="0"/>
              </a:rPr>
              <a:t>How can we construct a  basic engineering solution to a problem?</a:t>
            </a:r>
          </a:p>
          <a:p>
            <a:pPr marL="685800" indent="-685800" eaLnBrk="1" hangingPunct="1">
              <a:spcBef>
                <a:spcPct val="50000"/>
              </a:spcBef>
              <a:buFont typeface="Arial"/>
              <a:buChar char="•"/>
            </a:pPr>
            <a:r>
              <a:rPr lang="en-US" sz="3200" dirty="0" smtClean="0">
                <a:latin typeface="Lucida Bright" panose="02040602050505020304" pitchFamily="18" charset="0"/>
              </a:rPr>
              <a:t>How can we modify our solutions based on instructor feedback?</a:t>
            </a:r>
          </a:p>
          <a:p>
            <a:pPr marL="685800" indent="-685800" eaLnBrk="1" hangingPunct="1">
              <a:spcBef>
                <a:spcPct val="50000"/>
              </a:spcBef>
              <a:buFont typeface="Arial"/>
              <a:buChar char="•"/>
            </a:pPr>
            <a:r>
              <a:rPr lang="en-US" sz="3200" dirty="0" smtClean="0">
                <a:latin typeface="Lucida Bright" panose="02040602050505020304" pitchFamily="18" charset="0"/>
              </a:rPr>
              <a:t>How can we communicate solutions to our peers?</a:t>
            </a:r>
            <a:endParaRPr lang="en-US" sz="3200" b="1" dirty="0">
              <a:latin typeface="Lucida Bright" pitchFamily="18" charset="0"/>
            </a:endParaRPr>
          </a:p>
          <a:p>
            <a:pPr eaLnBrk="1" hangingPunct="1">
              <a:lnSpc>
                <a:spcPct val="130000"/>
              </a:lnSpc>
              <a:spcBef>
                <a:spcPct val="50000"/>
              </a:spcBef>
            </a:pPr>
            <a:r>
              <a:rPr lang="en-US" sz="5400" b="1" dirty="0" smtClean="0">
                <a:latin typeface="Lucida Bright" pitchFamily="18" charset="0"/>
              </a:rPr>
              <a:t>Objectives:</a:t>
            </a:r>
            <a:endParaRPr lang="en-US" sz="5400" dirty="0">
              <a:latin typeface="Lucida Bright" pitchFamily="18" charset="0"/>
            </a:endParaRPr>
          </a:p>
          <a:p>
            <a:pPr marL="571500" lvl="0" indent="-571500">
              <a:lnSpc>
                <a:spcPct val="130000"/>
              </a:lnSpc>
              <a:buFont typeface="Arial"/>
              <a:buChar char="•"/>
            </a:pPr>
            <a:r>
              <a:rPr lang="en-US" sz="3200" dirty="0">
                <a:latin typeface="Lucida Bright" panose="02040602050505020304" pitchFamily="18" charset="0"/>
                <a:cs typeface="Lucida Bright"/>
              </a:rPr>
              <a:t>Make </a:t>
            </a:r>
            <a:r>
              <a:rPr lang="en-US" sz="3200" dirty="0" smtClean="0">
                <a:latin typeface="Lucida Bright" panose="02040602050505020304" pitchFamily="18" charset="0"/>
                <a:cs typeface="Lucida Bright"/>
              </a:rPr>
              <a:t>basic </a:t>
            </a:r>
            <a:r>
              <a:rPr lang="en-US" sz="3200" dirty="0">
                <a:latin typeface="Lucida Bright" panose="02040602050505020304" pitchFamily="18" charset="0"/>
                <a:cs typeface="Lucida Bright"/>
              </a:rPr>
              <a:t>c</a:t>
            </a:r>
            <a:r>
              <a:rPr lang="en-US" sz="3200" dirty="0" smtClean="0">
                <a:latin typeface="Lucida Bright" panose="02040602050505020304" pitchFamily="18" charset="0"/>
                <a:cs typeface="Lucida Bright"/>
              </a:rPr>
              <a:t>alculations </a:t>
            </a:r>
            <a:r>
              <a:rPr lang="en-US" sz="3200" dirty="0">
                <a:latin typeface="Lucida Bright" panose="02040602050505020304" pitchFamily="18" charset="0"/>
                <a:cs typeface="Lucida Bright"/>
              </a:rPr>
              <a:t>using the ideal gas </a:t>
            </a:r>
            <a:r>
              <a:rPr lang="en-US" sz="3200" dirty="0" smtClean="0">
                <a:latin typeface="Lucida Bright" panose="02040602050505020304" pitchFamily="18" charset="0"/>
                <a:cs typeface="Lucida Bright"/>
              </a:rPr>
              <a:t>law</a:t>
            </a:r>
            <a:endParaRPr lang="en-US" sz="3200" dirty="0">
              <a:latin typeface="Lucida Bright" panose="02040602050505020304" pitchFamily="18" charset="0"/>
              <a:cs typeface="Lucida Bright"/>
            </a:endParaRPr>
          </a:p>
          <a:p>
            <a:pPr marL="571500" lvl="0" indent="-571500">
              <a:lnSpc>
                <a:spcPct val="130000"/>
              </a:lnSpc>
              <a:buFont typeface="Arial"/>
              <a:buChar char="•"/>
            </a:pPr>
            <a:r>
              <a:rPr lang="en-US" sz="3200" dirty="0">
                <a:latin typeface="Lucida Bright" panose="02040602050505020304" pitchFamily="18" charset="0"/>
                <a:cs typeface="Lucida Bright"/>
              </a:rPr>
              <a:t>Identify how gas laws affect a real industrial </a:t>
            </a:r>
            <a:r>
              <a:rPr lang="en-US" sz="3200" dirty="0" smtClean="0">
                <a:latin typeface="Lucida Bright" panose="02040602050505020304" pitchFamily="18" charset="0"/>
                <a:cs typeface="Lucida Bright"/>
              </a:rPr>
              <a:t>system</a:t>
            </a:r>
            <a:endParaRPr lang="en-US" sz="3200" dirty="0">
              <a:latin typeface="Lucida Bright" panose="02040602050505020304" pitchFamily="18" charset="0"/>
              <a:cs typeface="Lucida Bright"/>
            </a:endParaRPr>
          </a:p>
          <a:p>
            <a:pPr marL="571500" lvl="0" indent="-571500">
              <a:lnSpc>
                <a:spcPct val="130000"/>
              </a:lnSpc>
              <a:buFont typeface="Arial"/>
              <a:buChar char="•"/>
            </a:pPr>
            <a:r>
              <a:rPr lang="en-US" sz="3200" dirty="0">
                <a:latin typeface="Lucida Bright" panose="02040602050505020304" pitchFamily="18" charset="0"/>
                <a:cs typeface="Lucida Bright"/>
              </a:rPr>
              <a:t>Creatively brainstorm basic engineering solutions to chemical </a:t>
            </a:r>
            <a:r>
              <a:rPr lang="en-US" sz="3200" dirty="0" smtClean="0">
                <a:latin typeface="Lucida Bright" panose="02040602050505020304" pitchFamily="18" charset="0"/>
                <a:cs typeface="Lucida Bright"/>
              </a:rPr>
              <a:t>problems</a:t>
            </a:r>
            <a:endParaRPr lang="en-US" sz="3200" dirty="0">
              <a:latin typeface="Lucida Bright" panose="02040602050505020304" pitchFamily="18" charset="0"/>
              <a:cs typeface="Lucida Bright"/>
            </a:endParaRPr>
          </a:p>
          <a:p>
            <a:pPr marL="571500" lvl="0" indent="-571500">
              <a:lnSpc>
                <a:spcPct val="130000"/>
              </a:lnSpc>
              <a:buFont typeface="Arial"/>
              <a:buChar char="•"/>
            </a:pPr>
            <a:r>
              <a:rPr lang="en-US" sz="3200" dirty="0">
                <a:latin typeface="Lucida Bright" panose="02040602050505020304" pitchFamily="18" charset="0"/>
                <a:cs typeface="Lucida Bright"/>
              </a:rPr>
              <a:t>Design a solution to the selected </a:t>
            </a:r>
            <a:r>
              <a:rPr lang="en-US" sz="3200" dirty="0" smtClean="0">
                <a:latin typeface="Lucida Bright" panose="02040602050505020304" pitchFamily="18" charset="0"/>
                <a:cs typeface="Lucida Bright"/>
              </a:rPr>
              <a:t>challenge</a:t>
            </a:r>
            <a:endParaRPr lang="en-US" sz="3200" dirty="0">
              <a:latin typeface="Lucida Bright" panose="02040602050505020304" pitchFamily="18" charset="0"/>
              <a:cs typeface="Lucida Bright"/>
            </a:endParaRPr>
          </a:p>
          <a:p>
            <a:pPr marL="571500" lvl="0" indent="-571500">
              <a:lnSpc>
                <a:spcPct val="130000"/>
              </a:lnSpc>
              <a:buFont typeface="Arial"/>
              <a:buChar char="•"/>
            </a:pPr>
            <a:r>
              <a:rPr lang="en-US" sz="3200" dirty="0">
                <a:latin typeface="Lucida Bright" panose="02040602050505020304" pitchFamily="18" charset="0"/>
                <a:cs typeface="Lucida Bright"/>
              </a:rPr>
              <a:t>Modify that solution from feedback provided by the instructor based on specific </a:t>
            </a:r>
            <a:r>
              <a:rPr lang="en-US" sz="3200" dirty="0" smtClean="0">
                <a:latin typeface="Lucida Bright" panose="02040602050505020304" pitchFamily="18" charset="0"/>
                <a:cs typeface="Lucida Bright"/>
              </a:rPr>
              <a:t>criteria</a:t>
            </a:r>
            <a:endParaRPr lang="en-US" sz="3200" dirty="0">
              <a:latin typeface="Lucida Bright" panose="02040602050505020304" pitchFamily="18" charset="0"/>
              <a:cs typeface="Lucida Bright"/>
            </a:endParaRPr>
          </a:p>
          <a:p>
            <a:pPr marL="571500" lvl="0" indent="-571500">
              <a:lnSpc>
                <a:spcPct val="130000"/>
              </a:lnSpc>
              <a:buFont typeface="Arial"/>
              <a:buChar char="•"/>
            </a:pPr>
            <a:r>
              <a:rPr lang="en-US" sz="3200" dirty="0">
                <a:latin typeface="Lucida Bright" panose="02040602050505020304" pitchFamily="18" charset="0"/>
                <a:cs typeface="Lucida Bright"/>
              </a:rPr>
              <a:t>Present the solution to their peers providing justification for their chosen </a:t>
            </a:r>
            <a:r>
              <a:rPr lang="en-US" sz="3200" dirty="0" smtClean="0">
                <a:latin typeface="Lucida Bright" panose="02040602050505020304" pitchFamily="18" charset="0"/>
                <a:cs typeface="Lucida Bright"/>
              </a:rPr>
              <a:t>solutions</a:t>
            </a:r>
            <a:endParaRPr lang="en-US" sz="3200" dirty="0">
              <a:latin typeface="Lucida Bright" panose="02040602050505020304" pitchFamily="18" charset="0"/>
              <a:cs typeface="Lucida Bright"/>
            </a:endParaRPr>
          </a:p>
          <a:p>
            <a:pPr eaLnBrk="1" hangingPunct="1">
              <a:spcBef>
                <a:spcPct val="50000"/>
              </a:spcBef>
            </a:pPr>
            <a:endParaRPr lang="en-US" sz="4300" b="1" dirty="0" smtClean="0"/>
          </a:p>
          <a:p>
            <a:pPr eaLnBrk="1" hangingPunct="1">
              <a:spcBef>
                <a:spcPct val="50000"/>
              </a:spcBef>
            </a:pPr>
            <a:endParaRPr lang="en-US" sz="4300" b="1" dirty="0"/>
          </a:p>
        </p:txBody>
      </p:sp>
      <p:sp>
        <p:nvSpPr>
          <p:cNvPr id="2060" name="Text Box 35"/>
          <p:cNvSpPr txBox="1">
            <a:spLocks noChangeArrowheads="1"/>
          </p:cNvSpPr>
          <p:nvPr/>
        </p:nvSpPr>
        <p:spPr bwMode="auto">
          <a:xfrm>
            <a:off x="14995525" y="9296400"/>
            <a:ext cx="135350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33" tIns="85716" rIns="171433" bIns="85716"/>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spcBef>
                <a:spcPct val="50000"/>
              </a:spcBef>
            </a:pPr>
            <a:endParaRPr lang="en-US" sz="4300" b="1">
              <a:solidFill>
                <a:srgbClr val="336600"/>
              </a:solidFill>
            </a:endParaRPr>
          </a:p>
          <a:p>
            <a:pPr eaLnBrk="1" hangingPunct="1">
              <a:spcBef>
                <a:spcPct val="50000"/>
              </a:spcBef>
            </a:pPr>
            <a:endParaRPr lang="en-US" sz="10300" b="1"/>
          </a:p>
        </p:txBody>
      </p:sp>
      <p:sp>
        <p:nvSpPr>
          <p:cNvPr id="2061" name="Text Box 36"/>
          <p:cNvSpPr txBox="1">
            <a:spLocks noChangeArrowheads="1"/>
          </p:cNvSpPr>
          <p:nvPr/>
        </p:nvSpPr>
        <p:spPr bwMode="auto">
          <a:xfrm>
            <a:off x="29505275" y="9296400"/>
            <a:ext cx="13655675" cy="1486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spcBef>
                <a:spcPct val="50000"/>
              </a:spcBef>
            </a:pPr>
            <a:r>
              <a:rPr lang="en-US" sz="2800" dirty="0" smtClean="0"/>
              <a:t>“By lowering the gas’s temperature, fewer collisions of gas particles (lower KE) the pressure decreases”</a:t>
            </a:r>
          </a:p>
          <a:p>
            <a:pPr eaLnBrk="1" hangingPunct="1">
              <a:spcBef>
                <a:spcPct val="50000"/>
              </a:spcBef>
            </a:pPr>
            <a:endParaRPr lang="en-US" sz="2800" dirty="0" smtClean="0"/>
          </a:p>
          <a:p>
            <a:pPr eaLnBrk="1" hangingPunct="1">
              <a:spcBef>
                <a:spcPct val="50000"/>
              </a:spcBef>
            </a:pPr>
            <a:endParaRPr lang="en-US" sz="2800" dirty="0"/>
          </a:p>
          <a:p>
            <a:pPr eaLnBrk="1" hangingPunct="1">
              <a:spcBef>
                <a:spcPct val="50000"/>
              </a:spcBef>
            </a:pPr>
            <a:endParaRPr lang="en-US" sz="2800" dirty="0" smtClean="0"/>
          </a:p>
          <a:p>
            <a:pPr eaLnBrk="1" hangingPunct="1">
              <a:spcBef>
                <a:spcPct val="50000"/>
              </a:spcBef>
            </a:pPr>
            <a:endParaRPr lang="en-US" sz="2800" dirty="0" smtClean="0"/>
          </a:p>
          <a:p>
            <a:pPr eaLnBrk="1" hangingPunct="1">
              <a:spcBef>
                <a:spcPct val="50000"/>
              </a:spcBef>
            </a:pPr>
            <a:endParaRPr lang="en-US" sz="2800" dirty="0"/>
          </a:p>
          <a:p>
            <a:pPr eaLnBrk="1" hangingPunct="1">
              <a:spcBef>
                <a:spcPct val="50000"/>
              </a:spcBef>
            </a:pPr>
            <a:r>
              <a:rPr lang="en-US" sz="2800" dirty="0" smtClean="0"/>
              <a:t>“Our idea is to increase the volume to ensure that the pressure is not exceeded…The increased volume tank would be under the barge submerged in water. Therefore, it will chill the gas even further, allowing more space.”</a:t>
            </a:r>
          </a:p>
          <a:p>
            <a:pPr eaLnBrk="1" hangingPunct="1">
              <a:spcBef>
                <a:spcPct val="50000"/>
              </a:spcBef>
            </a:pPr>
            <a:endParaRPr lang="en-US" sz="4300" dirty="0"/>
          </a:p>
          <a:p>
            <a:pPr eaLnBrk="1" hangingPunct="1">
              <a:spcBef>
                <a:spcPct val="50000"/>
              </a:spcBef>
            </a:pPr>
            <a:endParaRPr lang="en-US" sz="4300" dirty="0"/>
          </a:p>
          <a:p>
            <a:pPr eaLnBrk="1" hangingPunct="1">
              <a:spcBef>
                <a:spcPct val="50000"/>
              </a:spcBef>
            </a:pPr>
            <a:endParaRPr lang="en-US" sz="2800" dirty="0"/>
          </a:p>
          <a:p>
            <a:pPr eaLnBrk="1" hangingPunct="1">
              <a:spcBef>
                <a:spcPct val="50000"/>
              </a:spcBef>
            </a:pPr>
            <a:r>
              <a:rPr lang="en-US" sz="2800" dirty="0" smtClean="0">
                <a:latin typeface="Lucida Bright"/>
                <a:cs typeface="Lucida Bright"/>
              </a:rPr>
              <a:t> </a:t>
            </a:r>
            <a:r>
              <a:rPr lang="en-US" sz="2800" dirty="0" smtClean="0">
                <a:latin typeface="+mj-lt"/>
                <a:cs typeface="Lucida Bright"/>
              </a:rPr>
              <a:t>    There are no statistical points of reference that can be used to address the usefulness of this activity. No pre-assessment was implemented to properly assess the level of understanding the students had prior to the activity due to communication issues. </a:t>
            </a:r>
          </a:p>
          <a:p>
            <a:pPr eaLnBrk="1" hangingPunct="1">
              <a:spcBef>
                <a:spcPct val="50000"/>
              </a:spcBef>
            </a:pPr>
            <a:r>
              <a:rPr lang="en-US" sz="2800" dirty="0">
                <a:latin typeface="+mj-lt"/>
                <a:cs typeface="Lucida Bright"/>
              </a:rPr>
              <a:t> </a:t>
            </a:r>
            <a:r>
              <a:rPr lang="en-US" sz="2800" dirty="0" smtClean="0">
                <a:latin typeface="+mj-lt"/>
                <a:cs typeface="Lucida Bright"/>
              </a:rPr>
              <a:t>    Qualitatively, the students prior to the activity were very hesitant and timid in solving problems with gas laws. During the presentations by the students, a clear mastery and comfort level was present that showed advanced understanding far beyond where they started. This level of mastery can be seen in the showcased work above. Students provided creative problem solutions utilizing their knowledge of gas laws including emergency contingency plans, spare  volume, controlled release and cooling from river water.</a:t>
            </a:r>
            <a:endParaRPr lang="en-US" sz="2800" dirty="0">
              <a:latin typeface="+mj-lt"/>
              <a:cs typeface="Lucida Bright"/>
            </a:endParaRPr>
          </a:p>
          <a:p>
            <a:pPr eaLnBrk="1" hangingPunct="1">
              <a:spcBef>
                <a:spcPct val="50000"/>
              </a:spcBef>
            </a:pPr>
            <a:endParaRPr lang="en-US" sz="2800" dirty="0">
              <a:latin typeface="Lucida Bright"/>
              <a:cs typeface="Lucida Bright"/>
            </a:endParaRPr>
          </a:p>
          <a:p>
            <a:pPr eaLnBrk="1" hangingPunct="1">
              <a:spcBef>
                <a:spcPct val="50000"/>
              </a:spcBef>
            </a:pPr>
            <a:endParaRPr lang="en-US" sz="2800" dirty="0">
              <a:latin typeface="Lucida Bright"/>
              <a:cs typeface="Lucida Bright"/>
            </a:endParaRPr>
          </a:p>
        </p:txBody>
      </p:sp>
      <p:sp>
        <p:nvSpPr>
          <p:cNvPr id="2062" name="Text Box 40"/>
          <p:cNvSpPr txBox="1">
            <a:spLocks noChangeArrowheads="1"/>
          </p:cNvSpPr>
          <p:nvPr/>
        </p:nvSpPr>
        <p:spPr bwMode="auto">
          <a:xfrm>
            <a:off x="638175" y="8872955"/>
            <a:ext cx="13531850" cy="791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33" tIns="85716" rIns="171433" bIns="85716"/>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spcBef>
                <a:spcPct val="50000"/>
              </a:spcBef>
            </a:pPr>
            <a:r>
              <a:rPr lang="en-US" sz="5400" b="1" dirty="0" smtClean="0">
                <a:latin typeface="Lucida Bright" pitchFamily="18" charset="0"/>
              </a:rPr>
              <a:t>Topic: </a:t>
            </a:r>
          </a:p>
          <a:p>
            <a:pPr eaLnBrk="1" hangingPunct="1">
              <a:spcBef>
                <a:spcPct val="50000"/>
              </a:spcBef>
            </a:pPr>
            <a:r>
              <a:rPr lang="en-US" sz="4300" b="1" dirty="0" smtClean="0">
                <a:latin typeface="Lucida Bright" pitchFamily="18" charset="0"/>
              </a:rPr>
              <a:t>Individual gas laws and the ideal gas law.</a:t>
            </a:r>
            <a:endParaRPr lang="en-US" sz="4300" b="1" dirty="0">
              <a:latin typeface="Lucida Bright" pitchFamily="18" charset="0"/>
            </a:endParaRPr>
          </a:p>
          <a:p>
            <a:pPr eaLnBrk="1" hangingPunct="1">
              <a:spcBef>
                <a:spcPct val="50000"/>
              </a:spcBef>
            </a:pPr>
            <a:endParaRPr lang="en-US" sz="5400" b="1" dirty="0">
              <a:latin typeface="Lucida Bright" pitchFamily="18" charset="0"/>
            </a:endParaRPr>
          </a:p>
          <a:p>
            <a:pPr eaLnBrk="1" hangingPunct="1">
              <a:spcBef>
                <a:spcPct val="50000"/>
              </a:spcBef>
            </a:pPr>
            <a:r>
              <a:rPr lang="en-US" sz="5400" b="1" dirty="0" smtClean="0">
                <a:latin typeface="Lucida Bright" pitchFamily="18" charset="0"/>
              </a:rPr>
              <a:t>Standards: NGSS</a:t>
            </a:r>
          </a:p>
          <a:p>
            <a:pPr marL="571500" indent="-571500" eaLnBrk="1" hangingPunct="1">
              <a:spcBef>
                <a:spcPct val="50000"/>
              </a:spcBef>
              <a:buFont typeface="Arial" panose="020B0604020202020204" pitchFamily="34" charset="0"/>
              <a:buChar char="•"/>
            </a:pPr>
            <a:r>
              <a:rPr lang="en-US" sz="3200" dirty="0" smtClean="0">
                <a:latin typeface="Lucida Bright" panose="02040602050505020304" pitchFamily="18" charset="0"/>
              </a:rPr>
              <a:t>HSETS1-1,2,3 – Engineering Design </a:t>
            </a:r>
          </a:p>
          <a:p>
            <a:pPr marL="571500" indent="-571500" eaLnBrk="1" hangingPunct="1">
              <a:spcBef>
                <a:spcPct val="50000"/>
              </a:spcBef>
              <a:buFont typeface="Arial" panose="020B0604020202020204" pitchFamily="34" charset="0"/>
              <a:buChar char="•"/>
            </a:pPr>
            <a:r>
              <a:rPr lang="en-US" sz="3200" dirty="0" smtClean="0">
                <a:latin typeface="Lucida Bright" panose="02040602050505020304" pitchFamily="18" charset="0"/>
              </a:rPr>
              <a:t>HS-PS1-7 – Chemical Reactions </a:t>
            </a:r>
          </a:p>
          <a:p>
            <a:pPr marL="571500" indent="-571500" eaLnBrk="1" hangingPunct="1">
              <a:spcBef>
                <a:spcPct val="50000"/>
              </a:spcBef>
              <a:buFont typeface="Arial" panose="020B0604020202020204" pitchFamily="34" charset="0"/>
              <a:buChar char="•"/>
            </a:pPr>
            <a:r>
              <a:rPr lang="en-US" sz="3200" dirty="0" smtClean="0">
                <a:latin typeface="Lucida Bright" panose="02040602050505020304" pitchFamily="18" charset="0"/>
              </a:rPr>
              <a:t>HS-PS2-3 – Forces and Interactions</a:t>
            </a:r>
            <a:endParaRPr lang="en-US" sz="3200" dirty="0">
              <a:latin typeface="Lucida Bright" panose="02040602050505020304" pitchFamily="18" charset="0"/>
            </a:endParaRPr>
          </a:p>
          <a:p>
            <a:pPr eaLnBrk="1" hangingPunct="1">
              <a:spcBef>
                <a:spcPct val="50000"/>
              </a:spcBef>
            </a:pPr>
            <a:endParaRPr lang="en-US" sz="5400" b="1" dirty="0">
              <a:latin typeface="Lucida Bright" pitchFamily="18" charset="0"/>
            </a:endParaRPr>
          </a:p>
        </p:txBody>
      </p:sp>
      <p:sp>
        <p:nvSpPr>
          <p:cNvPr id="2063" name="Rectangle 42"/>
          <p:cNvSpPr>
            <a:spLocks noChangeArrowheads="1"/>
          </p:cNvSpPr>
          <p:nvPr/>
        </p:nvSpPr>
        <p:spPr bwMode="auto">
          <a:xfrm>
            <a:off x="2209800" y="1314450"/>
            <a:ext cx="457200" cy="5486400"/>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64" name="Rectangle 43"/>
          <p:cNvSpPr>
            <a:spLocks noChangeArrowheads="1"/>
          </p:cNvSpPr>
          <p:nvPr/>
        </p:nvSpPr>
        <p:spPr bwMode="auto">
          <a:xfrm>
            <a:off x="41224200" y="1304925"/>
            <a:ext cx="457200" cy="5486400"/>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0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647950"/>
            <a:ext cx="4953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96825" y="2560638"/>
            <a:ext cx="21082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TextBox 4"/>
          <p:cNvSpPr txBox="1">
            <a:spLocks noChangeArrowheads="1"/>
          </p:cNvSpPr>
          <p:nvPr/>
        </p:nvSpPr>
        <p:spPr bwMode="auto">
          <a:xfrm>
            <a:off x="37338000" y="4872038"/>
            <a:ext cx="3886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sz="2800" dirty="0" smtClean="0">
                <a:solidFill>
                  <a:schemeClr val="bg1"/>
                </a:solidFill>
              </a:rPr>
              <a:t>RET </a:t>
            </a:r>
            <a:r>
              <a:rPr lang="en-US" sz="2800" dirty="0">
                <a:solidFill>
                  <a:schemeClr val="bg1"/>
                </a:solidFill>
              </a:rPr>
              <a:t>is funded by the National Science Foundation, grant # EEC 0808696</a:t>
            </a:r>
            <a:r>
              <a:rPr lang="en-US" sz="2800" dirty="0" smtClean="0">
                <a:solidFill>
                  <a:schemeClr val="bg1"/>
                </a:solidFill>
              </a:rPr>
              <a:t>.</a:t>
            </a:r>
            <a:endParaRPr lang="en-US" sz="2800" dirty="0">
              <a:solidFill>
                <a:schemeClr val="bg1"/>
              </a:solidFill>
            </a:endParaRPr>
          </a:p>
        </p:txBody>
      </p:sp>
      <p:sp>
        <p:nvSpPr>
          <p:cNvPr id="2068" name="TextBox 5"/>
          <p:cNvSpPr txBox="1">
            <a:spLocks noChangeArrowheads="1"/>
          </p:cNvSpPr>
          <p:nvPr/>
        </p:nvSpPr>
        <p:spPr bwMode="auto">
          <a:xfrm>
            <a:off x="14841538" y="25160288"/>
            <a:ext cx="13712825" cy="851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sz="4300" b="1" dirty="0" smtClean="0">
                <a:latin typeface="Lucida Bright" panose="02040602050505020304" pitchFamily="18" charset="0"/>
                <a:cs typeface="Lucida Bright"/>
              </a:rPr>
              <a:t>EDP:</a:t>
            </a:r>
            <a:r>
              <a:rPr lang="en-US" sz="2800" dirty="0" smtClean="0">
                <a:latin typeface="+mj-lt"/>
                <a:cs typeface="Lucida Bright"/>
              </a:rPr>
              <a:t>	With this activity limited in its scope to a short timeframe, a full embrace of the engineering design process was not achievable. The groups individually on day two came up with designs which they presented to me. I presented feedback to guide their thinking and assist in reiteration in their work. Although they didn’t collect data on their own and act on the conclusions from that, a portion of the whole process was embraced through the feedback given to the students.</a:t>
            </a:r>
            <a:endParaRPr lang="en-US" sz="4300" dirty="0">
              <a:latin typeface="+mj-lt"/>
            </a:endParaRPr>
          </a:p>
          <a:p>
            <a:pPr eaLnBrk="1" hangingPunct="1"/>
            <a:endParaRPr lang="en-US" sz="4300" dirty="0" smtClean="0">
              <a:latin typeface="+mj-lt"/>
              <a:cs typeface="Lucida Bright"/>
            </a:endParaRPr>
          </a:p>
          <a:p>
            <a:pPr eaLnBrk="1" hangingPunct="1"/>
            <a:r>
              <a:rPr lang="en-US" sz="4300" b="1" dirty="0" smtClean="0">
                <a:latin typeface="Lucida Bright" panose="02040602050505020304" pitchFamily="18" charset="0"/>
                <a:cs typeface="Lucida Bright"/>
              </a:rPr>
              <a:t>ACS:</a:t>
            </a:r>
            <a:r>
              <a:rPr lang="en-US" sz="4300" dirty="0">
                <a:latin typeface="+mj-lt"/>
                <a:cs typeface="Lucida Bright"/>
              </a:rPr>
              <a:t>	</a:t>
            </a:r>
            <a:r>
              <a:rPr lang="en-US" sz="2800" dirty="0" smtClean="0">
                <a:latin typeface="+mj-lt"/>
                <a:cs typeface="Lucida Bright"/>
              </a:rPr>
              <a:t>The activity was applied in its direct nature with the students creating solutions to a specific real life problem that exists on a tangible and concrete level. The activity related to careers through showing the students the types of problems that engineers actually work on. I showed them a chemical facility during the first day lecture and part of that talk involved exploring the types of careers that exist at those places. The activity also addressed societal impact by looking at a large problem that confronts anyone who transports gases. It looked at the tradeoffs that people who transport dangerous materials must address in the process of conducting their business.</a:t>
            </a:r>
            <a:endParaRPr lang="en-US" sz="2800" dirty="0">
              <a:latin typeface="+mj-lt"/>
              <a:cs typeface="Lucida Bright"/>
            </a:endParaRPr>
          </a:p>
          <a:p>
            <a:pPr eaLnBrk="1" hangingPunct="1"/>
            <a:endParaRPr lang="en-US" sz="4300" dirty="0">
              <a:latin typeface="+mj-lt"/>
            </a:endParaRPr>
          </a:p>
        </p:txBody>
      </p:sp>
      <p:sp>
        <p:nvSpPr>
          <p:cNvPr id="2069" name="TextBox 6"/>
          <p:cNvSpPr txBox="1">
            <a:spLocks noChangeArrowheads="1"/>
          </p:cNvSpPr>
          <p:nvPr/>
        </p:nvSpPr>
        <p:spPr bwMode="auto">
          <a:xfrm>
            <a:off x="15392400" y="9412288"/>
            <a:ext cx="12649200" cy="2251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sz="4300" dirty="0" smtClean="0"/>
              <a:t>	</a:t>
            </a:r>
            <a:r>
              <a:rPr lang="en-US" sz="2800" dirty="0" smtClean="0">
                <a:latin typeface="+mn-lt"/>
                <a:cs typeface="Lucida Bright"/>
              </a:rPr>
              <a:t>The activity was implemented over 3 days. The students on day one went through an overview of a real life scenario which required transporting a gas safely in a barge. They worked through a series of problems related to the scenario in groups. This setup a situation in which an explosion would take place and they needed to devise an engineering solution to prevent this. To arrive at their solutions, they were required to use the gas laws they had recently learned in class.</a:t>
            </a:r>
          </a:p>
          <a:p>
            <a:pPr eaLnBrk="1" hangingPunct="1"/>
            <a:endParaRPr lang="en-US" sz="2800" dirty="0" smtClean="0">
              <a:latin typeface="+mn-lt"/>
              <a:cs typeface="Lucida Bright"/>
            </a:endParaRPr>
          </a:p>
          <a:p>
            <a:pPr eaLnBrk="1" hangingPunct="1"/>
            <a:endParaRPr lang="en-US" sz="2800" dirty="0">
              <a:latin typeface="+mn-lt"/>
              <a:cs typeface="Lucida Bright"/>
            </a:endParaRPr>
          </a:p>
          <a:p>
            <a:pPr eaLnBrk="1" hangingPunct="1"/>
            <a:endParaRPr lang="en-US" sz="2800" dirty="0" smtClean="0">
              <a:latin typeface="+mn-lt"/>
              <a:cs typeface="Lucida Bright"/>
            </a:endParaRPr>
          </a:p>
          <a:p>
            <a:pPr eaLnBrk="1" hangingPunct="1"/>
            <a:endParaRPr lang="en-US" sz="2800" dirty="0">
              <a:latin typeface="+mn-lt"/>
              <a:cs typeface="Lucida Bright"/>
            </a:endParaRPr>
          </a:p>
          <a:p>
            <a:pPr eaLnBrk="1" hangingPunct="1"/>
            <a:endParaRPr lang="en-US" sz="2800" dirty="0" smtClean="0">
              <a:latin typeface="+mn-lt"/>
              <a:cs typeface="Lucida Bright"/>
            </a:endParaRPr>
          </a:p>
          <a:p>
            <a:pPr eaLnBrk="1" hangingPunct="1"/>
            <a:endParaRPr lang="en-US" sz="2800" dirty="0">
              <a:latin typeface="+mn-lt"/>
              <a:cs typeface="Lucida Bright"/>
            </a:endParaRPr>
          </a:p>
          <a:p>
            <a:pPr eaLnBrk="1" hangingPunct="1"/>
            <a:endParaRPr lang="en-US" sz="2800" dirty="0" smtClean="0">
              <a:latin typeface="+mn-lt"/>
              <a:cs typeface="Lucida Bright"/>
            </a:endParaRPr>
          </a:p>
          <a:p>
            <a:pPr eaLnBrk="1" hangingPunct="1"/>
            <a:endParaRPr lang="en-US" sz="2800" dirty="0">
              <a:latin typeface="+mn-lt"/>
              <a:cs typeface="Lucida Bright"/>
            </a:endParaRPr>
          </a:p>
          <a:p>
            <a:pPr eaLnBrk="1" hangingPunct="1"/>
            <a:endParaRPr lang="en-US" sz="2800" dirty="0" smtClean="0">
              <a:latin typeface="+mn-lt"/>
              <a:cs typeface="Lucida Bright"/>
            </a:endParaRPr>
          </a:p>
          <a:p>
            <a:pPr eaLnBrk="1" hangingPunct="1"/>
            <a:r>
              <a:rPr lang="en-US" sz="2800" dirty="0" smtClean="0">
                <a:latin typeface="+mn-lt"/>
                <a:cs typeface="Lucida Bright"/>
              </a:rPr>
              <a:t> </a:t>
            </a:r>
            <a:r>
              <a:rPr lang="en-US" sz="2800" dirty="0">
                <a:latin typeface="+mn-lt"/>
                <a:cs typeface="Lucida Bright"/>
              </a:rPr>
              <a:t>	</a:t>
            </a:r>
            <a:endParaRPr lang="en-US" sz="2800" dirty="0" smtClean="0">
              <a:latin typeface="+mn-lt"/>
              <a:cs typeface="Lucida Bright"/>
            </a:endParaRPr>
          </a:p>
          <a:p>
            <a:pPr eaLnBrk="1" hangingPunct="1"/>
            <a:endParaRPr lang="en-US" sz="2800" dirty="0" smtClean="0">
              <a:latin typeface="+mn-lt"/>
              <a:cs typeface="Lucida Bright"/>
            </a:endParaRPr>
          </a:p>
          <a:p>
            <a:pPr eaLnBrk="1" hangingPunct="1"/>
            <a:endParaRPr lang="en-US" sz="2800" dirty="0">
              <a:latin typeface="+mn-lt"/>
              <a:cs typeface="Lucida Bright"/>
            </a:endParaRPr>
          </a:p>
          <a:p>
            <a:pPr eaLnBrk="1" hangingPunct="1"/>
            <a:endParaRPr lang="en-US" sz="2800" dirty="0" smtClean="0">
              <a:latin typeface="+mn-lt"/>
              <a:cs typeface="Lucida Bright"/>
            </a:endParaRPr>
          </a:p>
          <a:p>
            <a:pPr eaLnBrk="1" hangingPunct="1"/>
            <a:r>
              <a:rPr lang="en-US" sz="2800" dirty="0">
                <a:latin typeface="+mn-lt"/>
                <a:cs typeface="Lucida Bright"/>
              </a:rPr>
              <a:t>	</a:t>
            </a:r>
            <a:r>
              <a:rPr lang="en-US" sz="2800" dirty="0" smtClean="0">
                <a:latin typeface="+mn-lt"/>
                <a:cs typeface="Lucida Bright"/>
              </a:rPr>
              <a:t>During the second two days they brainstormed solutions using gas laws and revised their work based on feedback I gave them. The final solutions they came up with were presented to the class along with supporting calculations and drawings to validate what they showed. Each group took questions demonstrating their level of comprehension with the topics and then answered a summative question which was evaluated.</a:t>
            </a:r>
          </a:p>
          <a:p>
            <a:pPr eaLnBrk="1" hangingPunct="1"/>
            <a:endParaRPr lang="en-US" sz="2800" dirty="0">
              <a:latin typeface="+mn-lt"/>
              <a:cs typeface="Lucida Bright"/>
            </a:endParaRPr>
          </a:p>
          <a:p>
            <a:pPr eaLnBrk="1" hangingPunct="1"/>
            <a:endParaRPr lang="en-US" sz="2800" dirty="0">
              <a:latin typeface="+mn-lt"/>
            </a:endParaRPr>
          </a:p>
          <a:p>
            <a:pPr eaLnBrk="1" hangingPunct="1"/>
            <a:endParaRPr lang="en-US" sz="2800" dirty="0">
              <a:latin typeface="+mn-lt"/>
            </a:endParaRPr>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p:txBody>
      </p:sp>
      <p:sp>
        <p:nvSpPr>
          <p:cNvPr id="2070" name="TextBox 7"/>
          <p:cNvSpPr txBox="1">
            <a:spLocks noChangeArrowheads="1"/>
          </p:cNvSpPr>
          <p:nvPr/>
        </p:nvSpPr>
        <p:spPr bwMode="auto">
          <a:xfrm>
            <a:off x="30175200" y="25039638"/>
            <a:ext cx="121158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sz="2800" dirty="0" smtClean="0">
                <a:latin typeface="+mj-lt"/>
                <a:cs typeface="Lucida Bright"/>
              </a:rPr>
              <a:t>	The activity did a wonderful job of engaging students who typically feel that classroom work is abstract and irrelevant. It allowed many students to shine and it developed the critical thinking skills of all involved in a really immeasurable way. The direct ties between classroom material and a real life problem helped inspire may students. One student quote was “An </a:t>
            </a:r>
            <a:r>
              <a:rPr lang="en-US" sz="2800" smtClean="0">
                <a:latin typeface="+mj-lt"/>
                <a:cs typeface="Lucida Bright"/>
              </a:rPr>
              <a:t>interesting background </a:t>
            </a:r>
            <a:r>
              <a:rPr lang="en-US" sz="2800" dirty="0" smtClean="0">
                <a:latin typeface="+mj-lt"/>
                <a:cs typeface="Lucida Bright"/>
              </a:rPr>
              <a:t>made the activity feel more like a real world solution instead of just a math and chemistry </a:t>
            </a:r>
            <a:r>
              <a:rPr lang="en-US" sz="2800" smtClean="0">
                <a:latin typeface="+mj-lt"/>
                <a:cs typeface="Lucida Bright"/>
              </a:rPr>
              <a:t>problem.”</a:t>
            </a:r>
            <a:endParaRPr lang="en-US" sz="2800" dirty="0">
              <a:latin typeface="+mj-lt"/>
              <a:cs typeface="Lucida Bright"/>
            </a:endParaRPr>
          </a:p>
          <a:p>
            <a:pPr eaLnBrk="1" hangingPunct="1"/>
            <a:endParaRPr lang="en-US" sz="2800" dirty="0" smtClean="0">
              <a:latin typeface="+mj-lt"/>
              <a:cs typeface="Lucida Bright"/>
            </a:endParaRPr>
          </a:p>
          <a:p>
            <a:pPr eaLnBrk="1" hangingPunct="1"/>
            <a:r>
              <a:rPr lang="en-US" sz="2800" dirty="0" smtClean="0">
                <a:latin typeface="+mj-lt"/>
                <a:cs typeface="Lucida Bright"/>
              </a:rPr>
              <a:t>	I do also have some ideas for how to improve the activity. The structure for feedback to the students could be improved to take advantage of more principles in the engineering design process. This would help promote ownership within the groups. Also, the activity could be revised to a full challenge activity where the students devise the guiding questions. This would also help with student ownership of the project.</a:t>
            </a:r>
            <a:endParaRPr lang="en-US" sz="2800" dirty="0">
              <a:latin typeface="+mj-lt"/>
              <a:cs typeface="Lucida Bright"/>
            </a:endParaRPr>
          </a:p>
          <a:p>
            <a:pPr eaLnBrk="1" hangingPunct="1"/>
            <a:endParaRPr lang="en-US" sz="2800" dirty="0">
              <a:latin typeface="Lucida Bright"/>
              <a:cs typeface="Lucida Bright"/>
            </a:endParaRPr>
          </a:p>
        </p:txBody>
      </p:sp>
      <p:sp>
        <p:nvSpPr>
          <p:cNvPr id="23" name="Rectangle 20"/>
          <p:cNvSpPr>
            <a:spLocks noChangeArrowheads="1"/>
          </p:cNvSpPr>
          <p:nvPr/>
        </p:nvSpPr>
        <p:spPr bwMode="auto">
          <a:xfrm>
            <a:off x="29247097" y="15392400"/>
            <a:ext cx="13893800" cy="2102769"/>
          </a:xfrm>
          <a:prstGeom prst="rect">
            <a:avLst/>
          </a:prstGeom>
          <a:solidFill>
            <a:srgbClr val="D1F0EF"/>
          </a:solidFill>
          <a:ln w="9525">
            <a:solidFill>
              <a:schemeClr val="tx1"/>
            </a:solidFill>
            <a:miter lim="800000"/>
            <a:headEnd/>
            <a:tailEnd/>
          </a:ln>
        </p:spPr>
        <p:txBody>
          <a:bodyPr wrap="none" lIns="171433" tIns="85716" rIns="171433" bIns="85716" anchor="ctr"/>
          <a:lstStyle/>
          <a:p>
            <a:pPr algn="ctr" defTabSz="4703763"/>
            <a:r>
              <a:rPr lang="en-US" sz="6400" b="1" dirty="0" smtClean="0">
                <a:solidFill>
                  <a:srgbClr val="008080"/>
                </a:solidFill>
                <a:latin typeface="Lucida Bright" pitchFamily="18" charset="0"/>
              </a:rPr>
              <a:t>Assessment Results:  </a:t>
            </a:r>
          </a:p>
          <a:p>
            <a:pPr algn="ctr" defTabSz="4703763"/>
            <a:r>
              <a:rPr lang="en-US" sz="6400" b="1" dirty="0" smtClean="0">
                <a:solidFill>
                  <a:srgbClr val="008080"/>
                </a:solidFill>
                <a:latin typeface="Lucida Bright" pitchFamily="18" charset="0"/>
              </a:rPr>
              <a:t>Impact on Student Learning</a:t>
            </a:r>
            <a:endParaRPr lang="en-US" sz="6400" b="1" dirty="0">
              <a:solidFill>
                <a:srgbClr val="008080"/>
              </a:solidFill>
              <a:latin typeface="Lucida Bright"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24639" y="14156404"/>
            <a:ext cx="3581400" cy="268605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54239" y="14159330"/>
            <a:ext cx="3601561" cy="2701171"/>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39439" y="14124533"/>
            <a:ext cx="3601560" cy="270117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18000" y="10577303"/>
            <a:ext cx="3645169" cy="2833897"/>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04200" y="10577303"/>
            <a:ext cx="3645169" cy="2833897"/>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338000" y="11129394"/>
            <a:ext cx="5473409" cy="178655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2887</TotalTime>
  <Words>390</Words>
  <Application>Microsoft Office PowerPoint</Application>
  <PresentationFormat>Custom</PresentationFormat>
  <Paragraphs>80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Pressure System Design Trent Amstutz Cincinnati Country Day School, High School Chemistry</vt:lpstr>
    </vt:vector>
  </TitlesOfParts>
  <Company>Graphicsland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Debora A Liberi</cp:lastModifiedBy>
  <cp:revision>57</cp:revision>
  <dcterms:created xsi:type="dcterms:W3CDTF">2004-07-26T21:45:23Z</dcterms:created>
  <dcterms:modified xsi:type="dcterms:W3CDTF">2016-11-23T18:30:03Z</dcterms:modified>
  <cp:category>science research poster</cp:category>
</cp:coreProperties>
</file>